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974A34-8A62-C007-C4C4-62ABF00011A7}"/>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3A288AA7-1BFD-5744-F0CF-F076B1CF19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E027524A-2843-0FEC-9B16-EB98E52B1A80}"/>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5" name="頁尾版面配置區 4">
            <a:extLst>
              <a:ext uri="{FF2B5EF4-FFF2-40B4-BE49-F238E27FC236}">
                <a16:creationId xmlns:a16="http://schemas.microsoft.com/office/drawing/2014/main" id="{E2AF1D1E-9159-CD26-D5CC-7D4A2C37A21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F16D5A8-4F5C-4E82-DA08-02CB49DD6072}"/>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408514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77D07D-1546-9C9A-1DBF-AA3D4C08533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B1F93922-2DCD-0DF7-1BBC-884BDCA81957}"/>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DAD60F5-4247-403D-E46C-512FCE958743}"/>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5" name="頁尾版面配置區 4">
            <a:extLst>
              <a:ext uri="{FF2B5EF4-FFF2-40B4-BE49-F238E27FC236}">
                <a16:creationId xmlns:a16="http://schemas.microsoft.com/office/drawing/2014/main" id="{7A14A444-578F-1902-A8DE-1555E554719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91F9D8E-D03C-03B2-C3F4-A37C63BFA3C0}"/>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134251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01C5E7A0-A5F2-4D00-27CE-E3A373EFF92B}"/>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429B59A-A7B4-9935-DD2B-19F716CD0C67}"/>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59F0567-E216-B09A-F6AB-9E457704DEFA}"/>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5" name="頁尾版面配置區 4">
            <a:extLst>
              <a:ext uri="{FF2B5EF4-FFF2-40B4-BE49-F238E27FC236}">
                <a16:creationId xmlns:a16="http://schemas.microsoft.com/office/drawing/2014/main" id="{9A53F39D-A2F6-C1BD-676B-6D9305A16D2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DED0FEC-94F7-EE96-54D6-BFF7087FB033}"/>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227939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97B789-BFC0-CA6D-C2D0-BC4C9EFF7337}"/>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F9F57BD-AA5C-4BF8-62F4-D1A915297812}"/>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8F141D5-086B-0A66-5401-E59130394FC6}"/>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5" name="頁尾版面配置區 4">
            <a:extLst>
              <a:ext uri="{FF2B5EF4-FFF2-40B4-BE49-F238E27FC236}">
                <a16:creationId xmlns:a16="http://schemas.microsoft.com/office/drawing/2014/main" id="{3F5C128E-1786-201F-650A-81637D6D4C9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FA1B8A5-0481-1650-2546-0E0B27DB3F5E}"/>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424711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9A3F92-4C9C-D08B-9CBB-1E982BA9A494}"/>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38B7A2CF-D7C4-F80E-EDD5-BA8768F03D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A1C603E8-5D42-3EFE-8463-51916F0377A5}"/>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5" name="頁尾版面配置區 4">
            <a:extLst>
              <a:ext uri="{FF2B5EF4-FFF2-40B4-BE49-F238E27FC236}">
                <a16:creationId xmlns:a16="http://schemas.microsoft.com/office/drawing/2014/main" id="{C482053F-5FC5-CEB2-F723-7BB5B62634D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E2D2420-8947-B681-D43C-38F00EB7564C}"/>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411111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DA8831-CB25-6383-BF48-2D03F439192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EFA0F15-90BE-0515-F618-2436197D7287}"/>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5C24BC1-C0AB-2D3C-FBFD-10AC56F52843}"/>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4AC5CF84-DFCA-F6AF-2EFD-87A94E2E57F4}"/>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6" name="頁尾版面配置區 5">
            <a:extLst>
              <a:ext uri="{FF2B5EF4-FFF2-40B4-BE49-F238E27FC236}">
                <a16:creationId xmlns:a16="http://schemas.microsoft.com/office/drawing/2014/main" id="{459DA163-B6A2-A190-6BDE-2ED7FAF68E5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1AFDEBC-668F-CB91-3319-416D1376DFC5}"/>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206817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7973C2-D211-D862-EB45-2F49F42260D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37E467C-3BAC-5610-A8ED-1D27BBBF04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090D9DDF-F2D3-79C6-CA84-BD62622B027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C2119D15-90FA-BD15-38C0-E883E6F7EE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AFFE8518-D4D5-B93E-D903-A6B3E4118763}"/>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FD8F0535-4A48-D43C-E3A4-F3CCCD6B95AD}"/>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8" name="頁尾版面配置區 7">
            <a:extLst>
              <a:ext uri="{FF2B5EF4-FFF2-40B4-BE49-F238E27FC236}">
                <a16:creationId xmlns:a16="http://schemas.microsoft.com/office/drawing/2014/main" id="{C31E5E2C-3363-DD4C-61EF-C891205D82DD}"/>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755FC8DF-6927-823B-E066-A5AD8E8C311E}"/>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201143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9DA4EC-9DB4-6B92-CE09-A4026E2E28CF}"/>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A9FE9227-2621-ED78-FB81-A550BEFF4A7A}"/>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4" name="頁尾版面配置區 3">
            <a:extLst>
              <a:ext uri="{FF2B5EF4-FFF2-40B4-BE49-F238E27FC236}">
                <a16:creationId xmlns:a16="http://schemas.microsoft.com/office/drawing/2014/main" id="{ECD293B1-8181-3B8C-34A6-2F2DEA04911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5B2BDDF-8F96-31AE-CF99-908556EA0B3B}"/>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299204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19CE2FD0-E1E9-A751-596E-2FE362C6324F}"/>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3" name="頁尾版面配置區 2">
            <a:extLst>
              <a:ext uri="{FF2B5EF4-FFF2-40B4-BE49-F238E27FC236}">
                <a16:creationId xmlns:a16="http://schemas.microsoft.com/office/drawing/2014/main" id="{CC51659F-2BCB-4D0A-E016-46329DB16CEF}"/>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F1CA89C-EDE7-5505-6702-A75D91BFC839}"/>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260623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B0C222-8F40-A54D-6F75-882BABB9A7D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2C54AE5C-AC79-F779-4260-E43D5D1961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79F6D19-EA11-ADA3-CA24-49D7218C7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BC4A06C-67E0-F105-186A-56A6DDCA61E5}"/>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6" name="頁尾版面配置區 5">
            <a:extLst>
              <a:ext uri="{FF2B5EF4-FFF2-40B4-BE49-F238E27FC236}">
                <a16:creationId xmlns:a16="http://schemas.microsoft.com/office/drawing/2014/main" id="{934CC17D-499F-D61F-1578-8E246773A45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DC02BFF-7009-1025-1E34-CC2BB4A102D9}"/>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395879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5DC890-729C-2590-C447-A96C6ACEBE2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4D4FBD7F-F30B-B9BD-196F-FB339DAC3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28B8AB91-57EA-9E06-9B8E-E359A0385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B9D7017-B952-E0D4-37B3-99CF35856285}"/>
              </a:ext>
            </a:extLst>
          </p:cNvPr>
          <p:cNvSpPr>
            <a:spLocks noGrp="1"/>
          </p:cNvSpPr>
          <p:nvPr>
            <p:ph type="dt" sz="half" idx="10"/>
          </p:nvPr>
        </p:nvSpPr>
        <p:spPr/>
        <p:txBody>
          <a:bodyPr/>
          <a:lstStyle/>
          <a:p>
            <a:fld id="{BECA586A-2173-4631-B2CF-8847BCB825B9}" type="datetimeFigureOut">
              <a:rPr lang="zh-TW" altLang="en-US" smtClean="0"/>
              <a:t>2025/5/9</a:t>
            </a:fld>
            <a:endParaRPr lang="zh-TW" altLang="en-US"/>
          </a:p>
        </p:txBody>
      </p:sp>
      <p:sp>
        <p:nvSpPr>
          <p:cNvPr id="6" name="頁尾版面配置區 5">
            <a:extLst>
              <a:ext uri="{FF2B5EF4-FFF2-40B4-BE49-F238E27FC236}">
                <a16:creationId xmlns:a16="http://schemas.microsoft.com/office/drawing/2014/main" id="{76F44AAF-F500-D022-C332-6D1E094BA7C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CEB029E-7CFB-335E-80A7-F3AEE8279CE1}"/>
              </a:ext>
            </a:extLst>
          </p:cNvPr>
          <p:cNvSpPr>
            <a:spLocks noGrp="1"/>
          </p:cNvSpPr>
          <p:nvPr>
            <p:ph type="sldNum" sz="quarter" idx="12"/>
          </p:nvPr>
        </p:nvSpPr>
        <p:spPr/>
        <p:txBody>
          <a:body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256020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4AD26DD2-11EF-5B17-A982-D02472D3B5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59113E8-0E62-D809-F72E-8A9C247F6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2C6F382-4098-BF93-FADE-CB9BFC650E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A586A-2173-4631-B2CF-8847BCB825B9}" type="datetimeFigureOut">
              <a:rPr lang="zh-TW" altLang="en-US" smtClean="0"/>
              <a:t>2025/5/9</a:t>
            </a:fld>
            <a:endParaRPr lang="zh-TW" altLang="en-US"/>
          </a:p>
        </p:txBody>
      </p:sp>
      <p:sp>
        <p:nvSpPr>
          <p:cNvPr id="5" name="頁尾版面配置區 4">
            <a:extLst>
              <a:ext uri="{FF2B5EF4-FFF2-40B4-BE49-F238E27FC236}">
                <a16:creationId xmlns:a16="http://schemas.microsoft.com/office/drawing/2014/main" id="{B210F0DA-3A36-8480-36B6-E404947E0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6E94AB3C-D753-682E-E794-04EA7D8F0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8F263-1D3E-4C6B-9C99-3992D73EBFDE}" type="slidenum">
              <a:rPr lang="zh-TW" altLang="en-US" smtClean="0"/>
              <a:t>‹#›</a:t>
            </a:fld>
            <a:endParaRPr lang="zh-TW" altLang="en-US"/>
          </a:p>
        </p:txBody>
      </p:sp>
    </p:spTree>
    <p:extLst>
      <p:ext uri="{BB962C8B-B14F-4D97-AF65-F5344CB8AC3E}">
        <p14:creationId xmlns:p14="http://schemas.microsoft.com/office/powerpoint/2010/main" val="3689520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25E35C-753C-1C7F-22FE-E8984AEAF640}"/>
              </a:ext>
            </a:extLst>
          </p:cNvPr>
          <p:cNvSpPr>
            <a:spLocks noGrp="1"/>
          </p:cNvSpPr>
          <p:nvPr>
            <p:ph type="ctrTitle"/>
          </p:nvPr>
        </p:nvSpPr>
        <p:spPr/>
        <p:txBody>
          <a:bodyPr>
            <a:normAutofit/>
          </a:bodyPr>
          <a:lstStyle/>
          <a:p>
            <a:r>
              <a:rPr lang="zh-TW" altLang="en-US" sz="4400" dirty="0">
                <a:latin typeface="標楷體" panose="03000509000000000000" pitchFamily="65" charset="-120"/>
                <a:ea typeface="標楷體" panose="03000509000000000000" pitchFamily="65" charset="-120"/>
              </a:rPr>
              <a:t>生成式</a:t>
            </a:r>
            <a:r>
              <a:rPr lang="en-US" altLang="zh-TW" sz="4400" dirty="0">
                <a:latin typeface="標楷體" panose="03000509000000000000" pitchFamily="65" charset="-120"/>
                <a:ea typeface="標楷體" panose="03000509000000000000" pitchFamily="65" charset="-120"/>
              </a:rPr>
              <a:t>AI</a:t>
            </a:r>
            <a:r>
              <a:rPr lang="zh-TW" altLang="en-US" sz="4400" dirty="0">
                <a:latin typeface="標楷體" panose="03000509000000000000" pitchFamily="65" charset="-120"/>
                <a:ea typeface="標楷體" panose="03000509000000000000" pitchFamily="65" charset="-120"/>
              </a:rPr>
              <a:t>技術與數位行銷人才養成班</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人工智慧概論</a:t>
            </a:r>
          </a:p>
        </p:txBody>
      </p:sp>
      <p:sp>
        <p:nvSpPr>
          <p:cNvPr id="3" name="副標題 2">
            <a:extLst>
              <a:ext uri="{FF2B5EF4-FFF2-40B4-BE49-F238E27FC236}">
                <a16:creationId xmlns:a16="http://schemas.microsoft.com/office/drawing/2014/main" id="{98D3C208-F2A5-BE47-F4AE-6CBEADAA0872}"/>
              </a:ext>
            </a:extLst>
          </p:cNvPr>
          <p:cNvSpPr>
            <a:spLocks noGrp="1"/>
          </p:cNvSpPr>
          <p:nvPr>
            <p:ph type="subTitle" idx="1"/>
          </p:nvPr>
        </p:nvSpPr>
        <p:spPr/>
        <p:txBody>
          <a:bodyPr/>
          <a:lstStyle/>
          <a:p>
            <a:r>
              <a:rPr lang="zh-TW" altLang="en-US" dirty="0">
                <a:latin typeface="標楷體" panose="03000509000000000000" pitchFamily="65" charset="-120"/>
                <a:ea typeface="標楷體" panose="03000509000000000000" pitchFamily="65" charset="-120"/>
              </a:rPr>
              <a:t>謝欽旭</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國立高雄科技大學電子工程系</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2025</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38853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AB1473-F885-2E70-1EAE-9F4C6B17D91E}"/>
              </a:ext>
            </a:extLst>
          </p:cNvPr>
          <p:cNvSpPr>
            <a:spLocks noGrp="1"/>
          </p:cNvSpPr>
          <p:nvPr>
            <p:ph type="title"/>
          </p:nvPr>
        </p:nvSpPr>
        <p:spPr/>
        <p:txBody>
          <a:bodyPr/>
          <a:lstStyle/>
          <a:p>
            <a:r>
              <a:rPr lang="en-US" altLang="zh-TW" dirty="0"/>
              <a:t>PHILOSOPHICAL ZOMBIES - HUMAN VS MACHINE INTELLIGENCE</a:t>
            </a:r>
            <a:endParaRPr lang="zh-TW" altLang="en-US" dirty="0"/>
          </a:p>
        </p:txBody>
      </p:sp>
      <p:sp>
        <p:nvSpPr>
          <p:cNvPr id="3" name="內容版面配置區 2">
            <a:extLst>
              <a:ext uri="{FF2B5EF4-FFF2-40B4-BE49-F238E27FC236}">
                <a16:creationId xmlns:a16="http://schemas.microsoft.com/office/drawing/2014/main" id="{CB262533-BDF9-DC43-D17A-36EBCFA83F94}"/>
              </a:ext>
            </a:extLst>
          </p:cNvPr>
          <p:cNvSpPr>
            <a:spLocks noGrp="1"/>
          </p:cNvSpPr>
          <p:nvPr>
            <p:ph sz="half" idx="1"/>
          </p:nvPr>
        </p:nvSpPr>
        <p:spPr/>
        <p:txBody>
          <a:bodyPr>
            <a:normAutofit fontScale="85000" lnSpcReduction="10000"/>
          </a:bodyPr>
          <a:lstStyle/>
          <a:p>
            <a:r>
              <a:rPr lang="en-US" altLang="zh-TW" dirty="0"/>
              <a:t>Many philosophers question whether an Al could ever be conscious, or be alive in the way that organisms are.</a:t>
            </a:r>
          </a:p>
          <a:p>
            <a:r>
              <a:rPr lang="en-US" altLang="zh-TW" dirty="0"/>
              <a:t>Some claim that such developments are impossible, because Als are entirely mechanical, and are designed specifically to mimic human behavior.</a:t>
            </a:r>
          </a:p>
          <a:p>
            <a:r>
              <a:rPr lang="en-US" altLang="zh-TW" dirty="0"/>
              <a:t>If this is true, then even the most lifelike Als</a:t>
            </a:r>
            <a:r>
              <a:rPr lang="zh-TW" altLang="en-US" dirty="0"/>
              <a:t> </a:t>
            </a:r>
            <a:r>
              <a:rPr lang="en-US" altLang="zh-TW" dirty="0"/>
              <a:t>would be like</a:t>
            </a:r>
            <a:r>
              <a:rPr lang="zh-TW" altLang="en-US" dirty="0"/>
              <a:t> </a:t>
            </a:r>
            <a:r>
              <a:rPr lang="en-US" altLang="zh-TW" dirty="0"/>
              <a:t>zombies: they would have no “inner life,” and could only ever simulate</a:t>
            </a:r>
            <a:r>
              <a:rPr lang="zh-TW" altLang="en-US" dirty="0"/>
              <a:t> </a:t>
            </a:r>
            <a:r>
              <a:rPr lang="en-US" altLang="zh-TW" dirty="0"/>
              <a:t>having emotions, interests, preferences, or opinions.</a:t>
            </a:r>
            <a:endParaRPr lang="zh-TW" altLang="en-US" dirty="0"/>
          </a:p>
        </p:txBody>
      </p:sp>
      <p:pic>
        <p:nvPicPr>
          <p:cNvPr id="6" name="內容版面配置區 5">
            <a:extLst>
              <a:ext uri="{FF2B5EF4-FFF2-40B4-BE49-F238E27FC236}">
                <a16:creationId xmlns:a16="http://schemas.microsoft.com/office/drawing/2014/main" id="{0A73C873-A016-03B9-FD81-13FB14586851}"/>
              </a:ext>
            </a:extLst>
          </p:cNvPr>
          <p:cNvPicPr>
            <a:picLocks noGrp="1" noChangeAspect="1"/>
          </p:cNvPicPr>
          <p:nvPr>
            <p:ph sz="half" idx="2"/>
          </p:nvPr>
        </p:nvPicPr>
        <p:blipFill>
          <a:blip r:embed="rId2"/>
          <a:stretch>
            <a:fillRect/>
          </a:stretch>
        </p:blipFill>
        <p:spPr>
          <a:xfrm>
            <a:off x="6226489" y="1825625"/>
            <a:ext cx="5073022" cy="4351338"/>
          </a:xfrm>
        </p:spPr>
      </p:pic>
    </p:spTree>
    <p:extLst>
      <p:ext uri="{BB962C8B-B14F-4D97-AF65-F5344CB8AC3E}">
        <p14:creationId xmlns:p14="http://schemas.microsoft.com/office/powerpoint/2010/main" val="263991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FB323D-83E6-D5E7-816A-72CC4551E23E}"/>
              </a:ext>
            </a:extLst>
          </p:cNvPr>
          <p:cNvSpPr>
            <a:spLocks noGrp="1"/>
          </p:cNvSpPr>
          <p:nvPr>
            <p:ph type="title"/>
          </p:nvPr>
        </p:nvSpPr>
        <p:spPr/>
        <p:txBody>
          <a:bodyPr/>
          <a:lstStyle/>
          <a:p>
            <a:r>
              <a:rPr lang="en-US" altLang="zh-TW" dirty="0"/>
              <a:t>A NEW KIND OF PERSON - Al RIGHTS AND RESPONSIBILITIES</a:t>
            </a:r>
            <a:endParaRPr lang="zh-TW" altLang="en-US" dirty="0"/>
          </a:p>
        </p:txBody>
      </p:sp>
      <p:sp>
        <p:nvSpPr>
          <p:cNvPr id="3" name="內容版面配置區 2">
            <a:extLst>
              <a:ext uri="{FF2B5EF4-FFF2-40B4-BE49-F238E27FC236}">
                <a16:creationId xmlns:a16="http://schemas.microsoft.com/office/drawing/2014/main" id="{D5777288-2C71-CFA1-F2AA-AD20448AEC5D}"/>
              </a:ext>
            </a:extLst>
          </p:cNvPr>
          <p:cNvSpPr>
            <a:spLocks noGrp="1"/>
          </p:cNvSpPr>
          <p:nvPr>
            <p:ph sz="half" idx="1"/>
          </p:nvPr>
        </p:nvSpPr>
        <p:spPr/>
        <p:txBody>
          <a:bodyPr>
            <a:normAutofit fontScale="85000" lnSpcReduction="20000"/>
          </a:bodyPr>
          <a:lstStyle/>
          <a:p>
            <a:r>
              <a:rPr lang="en-US" altLang="zh-TW" dirty="0"/>
              <a:t>Many scientists argue that, one day, Als will be so lifelike that they</a:t>
            </a:r>
            <a:r>
              <a:rPr lang="zh-TW" altLang="en-US" dirty="0"/>
              <a:t> </a:t>
            </a:r>
            <a:r>
              <a:rPr lang="en-US" altLang="zh-TW" dirty="0"/>
              <a:t>should be treated like human beings.</a:t>
            </a:r>
          </a:p>
          <a:p>
            <a:r>
              <a:rPr lang="en-US" altLang="zh-TW" dirty="0"/>
              <a:t>They claim that since humans</a:t>
            </a:r>
            <a:r>
              <a:rPr lang="zh-TW" altLang="en-US" dirty="0"/>
              <a:t> </a:t>
            </a:r>
            <a:r>
              <a:rPr lang="en-US" altLang="zh-TW" dirty="0"/>
              <a:t>have rights on the basis that they have free will, Als that pass a</a:t>
            </a:r>
            <a:r>
              <a:rPr lang="zh-TW" altLang="en-US" dirty="0"/>
              <a:t> </a:t>
            </a:r>
            <a:r>
              <a:rPr lang="en-US" altLang="zh-TW" dirty="0"/>
              <a:t>“free will test” should therefore have the same protections under</a:t>
            </a:r>
            <a:r>
              <a:rPr lang="zh-TW" altLang="en-US" dirty="0"/>
              <a:t> </a:t>
            </a:r>
            <a:r>
              <a:rPr lang="en-US" altLang="zh-TW" dirty="0"/>
              <a:t>law.</a:t>
            </a:r>
          </a:p>
          <a:p>
            <a:r>
              <a:rPr lang="en-US" altLang="zh-TW" dirty="0"/>
              <a:t>This means that, in the future, an Al could claim ownership</a:t>
            </a:r>
            <a:r>
              <a:rPr lang="zh-TW" altLang="en-US" dirty="0"/>
              <a:t> </a:t>
            </a:r>
            <a:r>
              <a:rPr lang="en-US" altLang="zh-TW" dirty="0"/>
              <a:t>of its intellectual property, and even be penalized for making</a:t>
            </a:r>
            <a:r>
              <a:rPr lang="zh-TW" altLang="en-US" dirty="0"/>
              <a:t> </a:t>
            </a:r>
            <a:r>
              <a:rPr lang="en-US" altLang="zh-TW" dirty="0"/>
              <a:t>mistakes.</a:t>
            </a:r>
          </a:p>
          <a:p>
            <a:r>
              <a:rPr lang="en-US" altLang="zh-TW" dirty="0"/>
              <a:t>Legally, such an Al would no longer be a machine,</a:t>
            </a:r>
            <a:r>
              <a:rPr lang="zh-TW" altLang="en-US" dirty="0"/>
              <a:t> </a:t>
            </a:r>
            <a:r>
              <a:rPr lang="en-US" altLang="zh-TW" dirty="0"/>
              <a:t>but a person—effectively, a new kind of human being.</a:t>
            </a:r>
            <a:endParaRPr lang="zh-TW" altLang="en-US" dirty="0"/>
          </a:p>
        </p:txBody>
      </p:sp>
      <p:pic>
        <p:nvPicPr>
          <p:cNvPr id="6" name="內容版面配置區 5">
            <a:extLst>
              <a:ext uri="{FF2B5EF4-FFF2-40B4-BE49-F238E27FC236}">
                <a16:creationId xmlns:a16="http://schemas.microsoft.com/office/drawing/2014/main" id="{A9B3B4AA-1CE3-564A-64AA-6078A5B9BACC}"/>
              </a:ext>
            </a:extLst>
          </p:cNvPr>
          <p:cNvPicPr>
            <a:picLocks noGrp="1" noChangeAspect="1"/>
          </p:cNvPicPr>
          <p:nvPr>
            <p:ph sz="half" idx="2"/>
          </p:nvPr>
        </p:nvPicPr>
        <p:blipFill>
          <a:blip r:embed="rId2"/>
          <a:stretch>
            <a:fillRect/>
          </a:stretch>
        </p:blipFill>
        <p:spPr>
          <a:xfrm>
            <a:off x="6172200" y="2107878"/>
            <a:ext cx="5181600" cy="3786832"/>
          </a:xfrm>
        </p:spPr>
      </p:pic>
    </p:spTree>
    <p:extLst>
      <p:ext uri="{BB962C8B-B14F-4D97-AF65-F5344CB8AC3E}">
        <p14:creationId xmlns:p14="http://schemas.microsoft.com/office/powerpoint/2010/main" val="1397477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68A143-1462-BD80-61D7-9D25F53B8EC7}"/>
              </a:ext>
            </a:extLst>
          </p:cNvPr>
          <p:cNvSpPr>
            <a:spLocks noGrp="1"/>
          </p:cNvSpPr>
          <p:nvPr>
            <p:ph type="title"/>
          </p:nvPr>
        </p:nvSpPr>
        <p:spPr/>
        <p:txBody>
          <a:bodyPr/>
          <a:lstStyle/>
          <a:p>
            <a:r>
              <a:rPr lang="en-US" altLang="zh-TW" dirty="0"/>
              <a:t>REPLICATING THE MIND - MULTIPLE REALIZABILITY</a:t>
            </a:r>
            <a:endParaRPr lang="zh-TW" altLang="en-US" dirty="0"/>
          </a:p>
        </p:txBody>
      </p:sp>
      <p:sp>
        <p:nvSpPr>
          <p:cNvPr id="3" name="內容版面配置區 2">
            <a:extLst>
              <a:ext uri="{FF2B5EF4-FFF2-40B4-BE49-F238E27FC236}">
                <a16:creationId xmlns:a16="http://schemas.microsoft.com/office/drawing/2014/main" id="{280E27F8-63E5-979D-C9EF-E559734ADFDA}"/>
              </a:ext>
            </a:extLst>
          </p:cNvPr>
          <p:cNvSpPr>
            <a:spLocks noGrp="1"/>
          </p:cNvSpPr>
          <p:nvPr>
            <p:ph sz="half" idx="1"/>
          </p:nvPr>
        </p:nvSpPr>
        <p:spPr/>
        <p:txBody>
          <a:bodyPr>
            <a:normAutofit fontScale="92500" lnSpcReduction="20000"/>
          </a:bodyPr>
          <a:lstStyle/>
          <a:p>
            <a:r>
              <a:rPr lang="en-US" altLang="zh-TW" dirty="0" err="1"/>
              <a:t>Computationalists</a:t>
            </a:r>
            <a:r>
              <a:rPr lang="en-US" altLang="zh-TW" dirty="0"/>
              <a:t> argue that</a:t>
            </a:r>
            <a:r>
              <a:rPr lang="zh-TW" altLang="en-US" dirty="0"/>
              <a:t> </a:t>
            </a:r>
            <a:r>
              <a:rPr lang="en-US" altLang="zh-TW" dirty="0"/>
              <a:t>human thought is computable, and so can be realized by a</a:t>
            </a:r>
            <a:r>
              <a:rPr lang="zh-TW" altLang="en-US" dirty="0"/>
              <a:t> </a:t>
            </a:r>
            <a:r>
              <a:rPr lang="en-US" altLang="zh-TW" dirty="0"/>
              <a:t>machine as well as a brain.</a:t>
            </a:r>
          </a:p>
          <a:p>
            <a:r>
              <a:rPr lang="en-US" altLang="zh-TW" dirty="0"/>
              <a:t>If this is true, then it should be</a:t>
            </a:r>
            <a:r>
              <a:rPr lang="zh-TW" altLang="en-US" dirty="0"/>
              <a:t> </a:t>
            </a:r>
            <a:r>
              <a:rPr lang="en-US" altLang="zh-TW" dirty="0"/>
              <a:t>possible to write a program that replicates a human mind,</a:t>
            </a:r>
            <a:r>
              <a:rPr lang="zh-TW" altLang="en-US" dirty="0"/>
              <a:t> </a:t>
            </a:r>
            <a:r>
              <a:rPr lang="en-US" altLang="zh-TW" dirty="0"/>
              <a:t>which could then be copied and transferred like any other</a:t>
            </a:r>
            <a:r>
              <a:rPr lang="zh-TW" altLang="en-US" dirty="0"/>
              <a:t> </a:t>
            </a:r>
            <a:r>
              <a:rPr lang="en-US" altLang="zh-TW" dirty="0"/>
              <a:t>program.</a:t>
            </a:r>
          </a:p>
          <a:p>
            <a:r>
              <a:rPr lang="en-US" altLang="zh-TW" dirty="0"/>
              <a:t>This means that a person‘s mind could be</a:t>
            </a:r>
            <a:r>
              <a:rPr lang="zh-TW" altLang="en-US" dirty="0"/>
              <a:t> </a:t>
            </a:r>
            <a:r>
              <a:rPr lang="en-US" altLang="zh-TW" dirty="0"/>
              <a:t>uploaded to a remote server, downloaded to a robot,</a:t>
            </a:r>
            <a:r>
              <a:rPr lang="zh-TW" altLang="en-US" dirty="0"/>
              <a:t> </a:t>
            </a:r>
            <a:r>
              <a:rPr lang="en-US" altLang="zh-TW" dirty="0"/>
              <a:t>and even duplicated innumerable times.</a:t>
            </a:r>
            <a:endParaRPr lang="zh-TW" altLang="en-US" dirty="0"/>
          </a:p>
        </p:txBody>
      </p:sp>
      <p:pic>
        <p:nvPicPr>
          <p:cNvPr id="6" name="內容版面配置區 5">
            <a:extLst>
              <a:ext uri="{FF2B5EF4-FFF2-40B4-BE49-F238E27FC236}">
                <a16:creationId xmlns:a16="http://schemas.microsoft.com/office/drawing/2014/main" id="{941E6805-4C47-B139-DD27-D7FCE773CC95}"/>
              </a:ext>
            </a:extLst>
          </p:cNvPr>
          <p:cNvPicPr>
            <a:picLocks noGrp="1" noChangeAspect="1"/>
          </p:cNvPicPr>
          <p:nvPr>
            <p:ph sz="half" idx="2"/>
          </p:nvPr>
        </p:nvPicPr>
        <p:blipFill>
          <a:blip r:embed="rId2"/>
          <a:stretch>
            <a:fillRect/>
          </a:stretch>
        </p:blipFill>
        <p:spPr>
          <a:xfrm>
            <a:off x="6172200" y="2053961"/>
            <a:ext cx="5181600" cy="3894666"/>
          </a:xfrm>
        </p:spPr>
      </p:pic>
    </p:spTree>
    <p:extLst>
      <p:ext uri="{BB962C8B-B14F-4D97-AF65-F5344CB8AC3E}">
        <p14:creationId xmlns:p14="http://schemas.microsoft.com/office/powerpoint/2010/main" val="3098555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32B963-55EE-643D-8FD4-D434F10EC3E9}"/>
              </a:ext>
            </a:extLst>
          </p:cNvPr>
          <p:cNvSpPr>
            <a:spLocks noGrp="1"/>
          </p:cNvSpPr>
          <p:nvPr>
            <p:ph type="title"/>
          </p:nvPr>
        </p:nvSpPr>
        <p:spPr/>
        <p:txBody>
          <a:bodyPr/>
          <a:lstStyle/>
          <a:p>
            <a:r>
              <a:rPr lang="en-US" altLang="zh-TW" dirty="0"/>
              <a:t>TRANSPARENT THINKING - OPENING THE BOX</a:t>
            </a:r>
            <a:endParaRPr lang="zh-TW" altLang="en-US" dirty="0"/>
          </a:p>
        </p:txBody>
      </p:sp>
      <p:sp>
        <p:nvSpPr>
          <p:cNvPr id="3" name="內容版面配置區 2">
            <a:extLst>
              <a:ext uri="{FF2B5EF4-FFF2-40B4-BE49-F238E27FC236}">
                <a16:creationId xmlns:a16="http://schemas.microsoft.com/office/drawing/2014/main" id="{424C2150-1FA1-2390-14C4-8C0D1511DB9E}"/>
              </a:ext>
            </a:extLst>
          </p:cNvPr>
          <p:cNvSpPr>
            <a:spLocks noGrp="1"/>
          </p:cNvSpPr>
          <p:nvPr>
            <p:ph sz="half" idx="1"/>
          </p:nvPr>
        </p:nvSpPr>
        <p:spPr/>
        <p:txBody>
          <a:bodyPr>
            <a:normAutofit lnSpcReduction="10000"/>
          </a:bodyPr>
          <a:lstStyle/>
          <a:p>
            <a:r>
              <a:rPr lang="en-US" altLang="zh-TW" dirty="0"/>
              <a:t>The philosopher Ludwig Wittgenstein (1889-1951) argued that a</a:t>
            </a:r>
            <a:r>
              <a:rPr lang="zh-TW" altLang="en-US" dirty="0"/>
              <a:t> </a:t>
            </a:r>
            <a:r>
              <a:rPr lang="en-US" altLang="zh-TW" dirty="0"/>
              <a:t>person‘s thoughts were like objects in a closed box—a box into which</a:t>
            </a:r>
            <a:r>
              <a:rPr lang="zh-TW" altLang="en-US" dirty="0"/>
              <a:t> </a:t>
            </a:r>
            <a:r>
              <a:rPr lang="en-US" altLang="zh-TW" dirty="0"/>
              <a:t>only they could "see.“</a:t>
            </a:r>
          </a:p>
          <a:p>
            <a:r>
              <a:rPr lang="en-US" altLang="zh-TW" dirty="0"/>
              <a:t>We can never know what another person is</a:t>
            </a:r>
            <a:r>
              <a:rPr lang="zh-TW" altLang="en-US" dirty="0"/>
              <a:t> </a:t>
            </a:r>
            <a:r>
              <a:rPr lang="en-US" altLang="zh-TW" dirty="0"/>
              <a:t>really thinking or exactly what things mean to them, since the</a:t>
            </a:r>
            <a:r>
              <a:rPr lang="zh-TW" altLang="en-US" dirty="0"/>
              <a:t> </a:t>
            </a:r>
            <a:r>
              <a:rPr lang="en-US" altLang="zh-TW" dirty="0"/>
              <a:t>"box" is closed to us.</a:t>
            </a:r>
          </a:p>
        </p:txBody>
      </p:sp>
      <p:sp>
        <p:nvSpPr>
          <p:cNvPr id="4" name="內容版面配置區 3">
            <a:extLst>
              <a:ext uri="{FF2B5EF4-FFF2-40B4-BE49-F238E27FC236}">
                <a16:creationId xmlns:a16="http://schemas.microsoft.com/office/drawing/2014/main" id="{CF31B854-4B98-D311-BFBA-C222DFA711BD}"/>
              </a:ext>
            </a:extLst>
          </p:cNvPr>
          <p:cNvSpPr>
            <a:spLocks noGrp="1"/>
          </p:cNvSpPr>
          <p:nvPr>
            <p:ph sz="half" idx="2"/>
          </p:nvPr>
        </p:nvSpPr>
        <p:spPr/>
        <p:txBody>
          <a:bodyPr>
            <a:normAutofit lnSpcReduction="10000"/>
          </a:bodyPr>
          <a:lstStyle/>
          <a:p>
            <a:r>
              <a:rPr lang="en-US" altLang="zh-TW" dirty="0"/>
              <a:t>A machine intelligence, however, could be</a:t>
            </a:r>
            <a:r>
              <a:rPr lang="zh-TW" altLang="en-US" dirty="0"/>
              <a:t> </a:t>
            </a:r>
            <a:r>
              <a:rPr lang="en-US" altLang="zh-TW" dirty="0"/>
              <a:t>examined in ways a human mind cannot. If the machine said it was</a:t>
            </a:r>
            <a:r>
              <a:rPr lang="zh-TW" altLang="en-US" dirty="0"/>
              <a:t> </a:t>
            </a:r>
            <a:r>
              <a:rPr lang="en-US" altLang="zh-TW" dirty="0"/>
              <a:t>thinking of a beetle, its programming could be exposed—“opening</a:t>
            </a:r>
            <a:r>
              <a:rPr lang="zh-TW" altLang="en-US" dirty="0"/>
              <a:t> </a:t>
            </a:r>
            <a:r>
              <a:rPr lang="en-US" altLang="zh-TW" dirty="0"/>
              <a:t>the box"—to show precisely what it meant by "beetle.“</a:t>
            </a:r>
          </a:p>
          <a:p>
            <a:r>
              <a:rPr lang="en-US" altLang="zh-TW" dirty="0"/>
              <a:t>Such</a:t>
            </a:r>
            <a:r>
              <a:rPr lang="zh-TW" altLang="en-US" dirty="0"/>
              <a:t> </a:t>
            </a:r>
            <a:r>
              <a:rPr lang="en-US" altLang="zh-TW" dirty="0"/>
              <a:t>developments might, in turn, shed light on the mechanisms</a:t>
            </a:r>
            <a:r>
              <a:rPr lang="zh-TW" altLang="en-US" dirty="0"/>
              <a:t> </a:t>
            </a:r>
            <a:r>
              <a:rPr lang="en-US" altLang="zh-TW" dirty="0"/>
              <a:t>of human consciousness and thinking.</a:t>
            </a:r>
            <a:endParaRPr lang="zh-TW" altLang="en-US" dirty="0"/>
          </a:p>
          <a:p>
            <a:endParaRPr lang="zh-TW" altLang="en-US" dirty="0"/>
          </a:p>
        </p:txBody>
      </p:sp>
    </p:spTree>
    <p:extLst>
      <p:ext uri="{BB962C8B-B14F-4D97-AF65-F5344CB8AC3E}">
        <p14:creationId xmlns:p14="http://schemas.microsoft.com/office/powerpoint/2010/main" val="286109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BF7210-E112-3566-7758-C76F1CD931C9}"/>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7D01C761-71AD-962E-610F-90F30D073E15}"/>
              </a:ext>
            </a:extLst>
          </p:cNvPr>
          <p:cNvPicPr>
            <a:picLocks noGrp="1" noChangeAspect="1"/>
          </p:cNvPicPr>
          <p:nvPr>
            <p:ph sz="half" idx="1"/>
          </p:nvPr>
        </p:nvPicPr>
        <p:blipFill>
          <a:blip r:embed="rId2"/>
          <a:stretch>
            <a:fillRect/>
          </a:stretch>
        </p:blipFill>
        <p:spPr>
          <a:xfrm>
            <a:off x="838200" y="2989763"/>
            <a:ext cx="5181600" cy="2023062"/>
          </a:xfrm>
        </p:spPr>
      </p:pic>
      <p:pic>
        <p:nvPicPr>
          <p:cNvPr id="8" name="內容版面配置區 7">
            <a:extLst>
              <a:ext uri="{FF2B5EF4-FFF2-40B4-BE49-F238E27FC236}">
                <a16:creationId xmlns:a16="http://schemas.microsoft.com/office/drawing/2014/main" id="{40BAC2F9-1F30-B2A4-E732-08CF7FBF4E10}"/>
              </a:ext>
            </a:extLst>
          </p:cNvPr>
          <p:cNvPicPr>
            <a:picLocks noGrp="1" noChangeAspect="1"/>
          </p:cNvPicPr>
          <p:nvPr>
            <p:ph sz="half" idx="2"/>
          </p:nvPr>
        </p:nvPicPr>
        <p:blipFill>
          <a:blip r:embed="rId3"/>
          <a:stretch>
            <a:fillRect/>
          </a:stretch>
        </p:blipFill>
        <p:spPr>
          <a:xfrm>
            <a:off x="6172200" y="3035704"/>
            <a:ext cx="5181600" cy="1931179"/>
          </a:xfrm>
        </p:spPr>
      </p:pic>
    </p:spTree>
    <p:extLst>
      <p:ext uri="{BB962C8B-B14F-4D97-AF65-F5344CB8AC3E}">
        <p14:creationId xmlns:p14="http://schemas.microsoft.com/office/powerpoint/2010/main" val="409236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B24689-63EC-D725-0F1E-9F6D1602D22A}"/>
              </a:ext>
            </a:extLst>
          </p:cNvPr>
          <p:cNvSpPr>
            <a:spLocks noGrp="1"/>
          </p:cNvSpPr>
          <p:nvPr>
            <p:ph type="title"/>
          </p:nvPr>
        </p:nvSpPr>
        <p:spPr/>
        <p:txBody>
          <a:bodyPr/>
          <a:lstStyle/>
          <a:p>
            <a:r>
              <a:rPr lang="en-US" altLang="zh-TW" dirty="0"/>
              <a:t>PHILOSOPHY</a:t>
            </a:r>
            <a:r>
              <a:rPr lang="zh-TW" altLang="en-US" dirty="0"/>
              <a:t> </a:t>
            </a:r>
            <a:r>
              <a:rPr lang="en-US" altLang="zh-TW" dirty="0"/>
              <a:t>OF ARTIFICIAL INTELLIGENCE</a:t>
            </a:r>
            <a:endParaRPr lang="zh-TW" altLang="en-US" dirty="0"/>
          </a:p>
        </p:txBody>
      </p:sp>
      <p:sp>
        <p:nvSpPr>
          <p:cNvPr id="3" name="內容版面配置區 2">
            <a:extLst>
              <a:ext uri="{FF2B5EF4-FFF2-40B4-BE49-F238E27FC236}">
                <a16:creationId xmlns:a16="http://schemas.microsoft.com/office/drawing/2014/main" id="{3251E7C0-6A06-B215-E52A-F5B2D90697CD}"/>
              </a:ext>
            </a:extLst>
          </p:cNvPr>
          <p:cNvSpPr>
            <a:spLocks noGrp="1"/>
          </p:cNvSpPr>
          <p:nvPr>
            <p:ph idx="1"/>
          </p:nvPr>
        </p:nvSpPr>
        <p:spPr/>
        <p:txBody>
          <a:bodyPr>
            <a:normAutofit fontScale="92500" lnSpcReduction="10000"/>
          </a:bodyPr>
          <a:lstStyle/>
          <a:p>
            <a:r>
              <a:rPr lang="en-US" altLang="zh-TW" dirty="0"/>
              <a:t>Als are designed to mimic human behavior—to calculate</a:t>
            </a:r>
            <a:r>
              <a:rPr lang="zh-TW" altLang="en-US" dirty="0"/>
              <a:t> </a:t>
            </a:r>
            <a:r>
              <a:rPr lang="en-US" altLang="zh-TW" dirty="0"/>
              <a:t>the way we do things, or, in the case of androids, to interact</a:t>
            </a:r>
            <a:r>
              <a:rPr lang="zh-TW" altLang="en-US" dirty="0"/>
              <a:t> </a:t>
            </a:r>
            <a:r>
              <a:rPr lang="en-US" altLang="zh-TW" dirty="0"/>
              <a:t>with the environment with humanlike agility. </a:t>
            </a:r>
          </a:p>
          <a:p>
            <a:r>
              <a:rPr lang="en-US" altLang="zh-TW" dirty="0"/>
              <a:t>However, as Als</a:t>
            </a:r>
            <a:r>
              <a:rPr lang="zh-TW" altLang="en-US" dirty="0"/>
              <a:t> </a:t>
            </a:r>
            <a:r>
              <a:rPr lang="en-US" altLang="zh-TW" dirty="0"/>
              <a:t>become more and more sophisticated, the question arises as</a:t>
            </a:r>
            <a:r>
              <a:rPr lang="zh-TW" altLang="en-US" dirty="0"/>
              <a:t> </a:t>
            </a:r>
            <a:r>
              <a:rPr lang="en-US" altLang="zh-TW" dirty="0"/>
              <a:t>to where we should draw the line between the human and the</a:t>
            </a:r>
            <a:r>
              <a:rPr lang="zh-TW" altLang="en-US" dirty="0"/>
              <a:t> </a:t>
            </a:r>
            <a:r>
              <a:rPr lang="en-US" altLang="zh-TW" dirty="0"/>
              <a:t>artificial. </a:t>
            </a:r>
          </a:p>
          <a:p>
            <a:r>
              <a:rPr lang="en-US" altLang="zh-TW" dirty="0"/>
              <a:t>Or, to ask the question another way: at what point</a:t>
            </a:r>
            <a:r>
              <a:rPr lang="zh-TW" altLang="en-US" dirty="0"/>
              <a:t> </a:t>
            </a:r>
            <a:r>
              <a:rPr lang="en-US" altLang="zh-TW" dirty="0"/>
              <a:t>should we say that an Al is, in fact, a person—has all of the</a:t>
            </a:r>
            <a:r>
              <a:rPr lang="zh-TW" altLang="en-US" dirty="0"/>
              <a:t> </a:t>
            </a:r>
            <a:r>
              <a:rPr lang="en-US" altLang="zh-TW" dirty="0"/>
              <a:t>qualities that a human has, and so should be granted rights?</a:t>
            </a:r>
          </a:p>
          <a:p>
            <a:r>
              <a:rPr lang="en-US" altLang="zh-TW" dirty="0"/>
              <a:t>The philosophy of Al addresses this central question. It</a:t>
            </a:r>
            <a:r>
              <a:rPr lang="zh-TW" altLang="en-US" dirty="0"/>
              <a:t> </a:t>
            </a:r>
            <a:r>
              <a:rPr lang="en-US" altLang="zh-TW" dirty="0"/>
              <a:t>examines the concepts of free will and consciousness, and asks</a:t>
            </a:r>
            <a:r>
              <a:rPr lang="zh-TW" altLang="en-US" dirty="0"/>
              <a:t> </a:t>
            </a:r>
            <a:r>
              <a:rPr lang="en-US" altLang="zh-TW" dirty="0"/>
              <a:t>what the difference is between an intelligence that has evolved</a:t>
            </a:r>
            <a:r>
              <a:rPr lang="zh-TW" altLang="en-US" dirty="0"/>
              <a:t> </a:t>
            </a:r>
            <a:r>
              <a:rPr lang="en-US" altLang="zh-TW" dirty="0"/>
              <a:t>biologically and one that has been built by human beings.</a:t>
            </a:r>
            <a:endParaRPr lang="zh-TW" altLang="en-US" dirty="0">
              <a:solidFill>
                <a:srgbClr val="0070C0"/>
              </a:solidFill>
            </a:endParaRPr>
          </a:p>
        </p:txBody>
      </p:sp>
    </p:spTree>
    <p:extLst>
      <p:ext uri="{BB962C8B-B14F-4D97-AF65-F5344CB8AC3E}">
        <p14:creationId xmlns:p14="http://schemas.microsoft.com/office/powerpoint/2010/main" val="38174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8A1432-6749-1B6B-5391-221EC26FCAA9}"/>
              </a:ext>
            </a:extLst>
          </p:cNvPr>
          <p:cNvSpPr>
            <a:spLocks noGrp="1"/>
          </p:cNvSpPr>
          <p:nvPr>
            <p:ph type="title"/>
          </p:nvPr>
        </p:nvSpPr>
        <p:spPr/>
        <p:txBody>
          <a:bodyPr/>
          <a:lstStyle/>
          <a:p>
            <a:r>
              <a:rPr lang="en-US" altLang="zh-TW" dirty="0"/>
              <a:t>HUMANLIKE Al - ARTIFICIAL GENERAL INTELLIGENCE</a:t>
            </a:r>
            <a:endParaRPr lang="zh-TW" altLang="en-US" dirty="0"/>
          </a:p>
        </p:txBody>
      </p:sp>
      <p:sp>
        <p:nvSpPr>
          <p:cNvPr id="3" name="內容版面配置區 2">
            <a:extLst>
              <a:ext uri="{FF2B5EF4-FFF2-40B4-BE49-F238E27FC236}">
                <a16:creationId xmlns:a16="http://schemas.microsoft.com/office/drawing/2014/main" id="{F6D9482E-3705-3A33-1AEE-44C24A19D108}"/>
              </a:ext>
            </a:extLst>
          </p:cNvPr>
          <p:cNvSpPr>
            <a:spLocks noGrp="1"/>
          </p:cNvSpPr>
          <p:nvPr>
            <p:ph sz="half" idx="1"/>
          </p:nvPr>
        </p:nvSpPr>
        <p:spPr/>
        <p:txBody>
          <a:bodyPr>
            <a:normAutofit fontScale="77500" lnSpcReduction="20000"/>
          </a:bodyPr>
          <a:lstStyle/>
          <a:p>
            <a:r>
              <a:rPr lang="en-US" altLang="zh-TW" dirty="0"/>
              <a:t>For many scientists, building an AGI (artificial general intelligence) is the ultimate goal of Al research— although it may never be achieved.</a:t>
            </a:r>
          </a:p>
          <a:p>
            <a:r>
              <a:rPr lang="en-US" altLang="zh-TW" dirty="0"/>
              <a:t>An AGI would be as intelligent as a human being, and may even have other human faculties, such as emotions or even consciousness.</a:t>
            </a:r>
          </a:p>
          <a:p>
            <a:r>
              <a:rPr lang="en-US" altLang="zh-TW" dirty="0"/>
              <a:t>Another name for AGI is "strong Al " a name that contrasts it with ''weak Al," which refers to all other Als that are built to perform specific tasks.</a:t>
            </a:r>
          </a:p>
          <a:p>
            <a:r>
              <a:rPr lang="en-US" altLang="zh-TW" dirty="0"/>
              <a:t>Unlike a weak Al, an AGI would have something like intuition—the ability to know that something is true without resorting to conscious reasoning.</a:t>
            </a:r>
            <a:endParaRPr lang="zh-TW" altLang="en-US" dirty="0"/>
          </a:p>
        </p:txBody>
      </p:sp>
      <p:pic>
        <p:nvPicPr>
          <p:cNvPr id="6" name="內容版面配置區 5">
            <a:extLst>
              <a:ext uri="{FF2B5EF4-FFF2-40B4-BE49-F238E27FC236}">
                <a16:creationId xmlns:a16="http://schemas.microsoft.com/office/drawing/2014/main" id="{29B3407F-794A-7FFB-1253-49248F58049A}"/>
              </a:ext>
            </a:extLst>
          </p:cNvPr>
          <p:cNvPicPr>
            <a:picLocks noGrp="1" noChangeAspect="1"/>
          </p:cNvPicPr>
          <p:nvPr>
            <p:ph sz="half" idx="2"/>
          </p:nvPr>
        </p:nvPicPr>
        <p:blipFill>
          <a:blip r:embed="rId2"/>
          <a:stretch>
            <a:fillRect/>
          </a:stretch>
        </p:blipFill>
        <p:spPr>
          <a:xfrm>
            <a:off x="6172200" y="2485366"/>
            <a:ext cx="5181600" cy="3031856"/>
          </a:xfrm>
        </p:spPr>
      </p:pic>
    </p:spTree>
    <p:extLst>
      <p:ext uri="{BB962C8B-B14F-4D97-AF65-F5344CB8AC3E}">
        <p14:creationId xmlns:p14="http://schemas.microsoft.com/office/powerpoint/2010/main" val="1612679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AB4E55-56FD-A119-F687-D58E53B38747}"/>
              </a:ext>
            </a:extLst>
          </p:cNvPr>
          <p:cNvSpPr>
            <a:spLocks noGrp="1"/>
          </p:cNvSpPr>
          <p:nvPr>
            <p:ph type="title"/>
          </p:nvPr>
        </p:nvSpPr>
        <p:spPr/>
        <p:txBody>
          <a:bodyPr/>
          <a:lstStyle/>
          <a:p>
            <a:r>
              <a:rPr lang="en-US" altLang="zh-TW" dirty="0"/>
              <a:t>THE POINT OF NO RETURN - THE TECHNOLOGICAL SINGULARITY</a:t>
            </a:r>
            <a:endParaRPr lang="zh-TW" altLang="en-US" dirty="0"/>
          </a:p>
        </p:txBody>
      </p:sp>
      <p:sp>
        <p:nvSpPr>
          <p:cNvPr id="3" name="內容版面配置區 2">
            <a:extLst>
              <a:ext uri="{FF2B5EF4-FFF2-40B4-BE49-F238E27FC236}">
                <a16:creationId xmlns:a16="http://schemas.microsoft.com/office/drawing/2014/main" id="{C3D2F697-ECF6-9C64-74D6-76D56B62A897}"/>
              </a:ext>
            </a:extLst>
          </p:cNvPr>
          <p:cNvSpPr>
            <a:spLocks noGrp="1"/>
          </p:cNvSpPr>
          <p:nvPr>
            <p:ph sz="half" idx="1"/>
          </p:nvPr>
        </p:nvSpPr>
        <p:spPr/>
        <p:txBody>
          <a:bodyPr>
            <a:normAutofit fontScale="85000" lnSpcReduction="10000"/>
          </a:bodyPr>
          <a:lstStyle/>
          <a:p>
            <a:r>
              <a:rPr lang="en-US" altLang="zh-TW" dirty="0"/>
              <a:t>In Al, the singularity is the name given to the point in time at which a machine will become as smart as the people who built it, and therefore clever enough to improve itself.</a:t>
            </a:r>
          </a:p>
          <a:p>
            <a:r>
              <a:rPr lang="en-US" altLang="zh-TW" dirty="0"/>
              <a:t>Such a machine would be able to operate at the lightning speeds of a supercomputer, and so would swiftly achieve incredible abilities—including the ability to design Als itself.</a:t>
            </a:r>
          </a:p>
          <a:p>
            <a:r>
              <a:rPr lang="en-US" altLang="zh-TW" dirty="0"/>
              <a:t>The singularity could therefore transform the world in ways that we simply cannot predict.</a:t>
            </a:r>
            <a:endParaRPr lang="zh-TW" altLang="en-US" dirty="0"/>
          </a:p>
        </p:txBody>
      </p:sp>
      <p:pic>
        <p:nvPicPr>
          <p:cNvPr id="6" name="內容版面配置區 5">
            <a:extLst>
              <a:ext uri="{FF2B5EF4-FFF2-40B4-BE49-F238E27FC236}">
                <a16:creationId xmlns:a16="http://schemas.microsoft.com/office/drawing/2014/main" id="{544022A5-738F-C444-D5EA-636A2D0568EB}"/>
              </a:ext>
            </a:extLst>
          </p:cNvPr>
          <p:cNvPicPr>
            <a:picLocks noGrp="1" noChangeAspect="1"/>
          </p:cNvPicPr>
          <p:nvPr>
            <p:ph sz="half" idx="2"/>
          </p:nvPr>
        </p:nvPicPr>
        <p:blipFill>
          <a:blip r:embed="rId2"/>
          <a:stretch>
            <a:fillRect/>
          </a:stretch>
        </p:blipFill>
        <p:spPr>
          <a:xfrm>
            <a:off x="6172200" y="2060071"/>
            <a:ext cx="5181600" cy="3882445"/>
          </a:xfrm>
        </p:spPr>
      </p:pic>
    </p:spTree>
    <p:extLst>
      <p:ext uri="{BB962C8B-B14F-4D97-AF65-F5344CB8AC3E}">
        <p14:creationId xmlns:p14="http://schemas.microsoft.com/office/powerpoint/2010/main" val="2348062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B5ACEB-EFD7-4C36-F766-5964A7FF847C}"/>
              </a:ext>
            </a:extLst>
          </p:cNvPr>
          <p:cNvSpPr>
            <a:spLocks noGrp="1"/>
          </p:cNvSpPr>
          <p:nvPr>
            <p:ph type="title"/>
          </p:nvPr>
        </p:nvSpPr>
        <p:spPr/>
        <p:txBody>
          <a:bodyPr/>
          <a:lstStyle/>
          <a:p>
            <a:r>
              <a:rPr lang="en-US" altLang="zh-TW" dirty="0"/>
              <a:t>WHERE IS CONSCIOUSNESS? - LEIBNIZ'S QUESTION</a:t>
            </a:r>
            <a:endParaRPr lang="zh-TW" altLang="en-US" dirty="0"/>
          </a:p>
        </p:txBody>
      </p:sp>
      <p:sp>
        <p:nvSpPr>
          <p:cNvPr id="3" name="內容版面配置區 2">
            <a:extLst>
              <a:ext uri="{FF2B5EF4-FFF2-40B4-BE49-F238E27FC236}">
                <a16:creationId xmlns:a16="http://schemas.microsoft.com/office/drawing/2014/main" id="{63FB3DE7-D69A-39A2-A0D5-5C7364DD4077}"/>
              </a:ext>
            </a:extLst>
          </p:cNvPr>
          <p:cNvSpPr>
            <a:spLocks noGrp="1"/>
          </p:cNvSpPr>
          <p:nvPr>
            <p:ph sz="half" idx="1"/>
          </p:nvPr>
        </p:nvSpPr>
        <p:spPr/>
        <p:txBody>
          <a:bodyPr>
            <a:normAutofit fontScale="77500" lnSpcReduction="20000"/>
          </a:bodyPr>
          <a:lstStyle/>
          <a:p>
            <a:r>
              <a:rPr lang="en-US" altLang="zh-TW" dirty="0"/>
              <a:t>For centuries, philosophers have debated the question of how the mind and the brain interact—or, more broadly, how such a thing as consciousness can even exist in a physical world.</a:t>
            </a:r>
          </a:p>
          <a:p>
            <a:r>
              <a:rPr lang="en-US" altLang="zh-TW" dirty="0"/>
              <a:t>However, German philosopher Gottfried Leibniz (1646-1716) argued that if the physical world is mechanical, then the human brain must be linked to the rest of the body by the biological equivalents of cogs and pulleys.</a:t>
            </a:r>
          </a:p>
          <a:p>
            <a:r>
              <a:rPr lang="en-US" altLang="zh-TW" dirty="0"/>
              <a:t>But if that is the case, he argued, then there is no place in the brain for consciousness, which he believed cannot be explained mechanically.</a:t>
            </a:r>
            <a:endParaRPr lang="zh-TW" altLang="en-US" dirty="0"/>
          </a:p>
        </p:txBody>
      </p:sp>
      <p:pic>
        <p:nvPicPr>
          <p:cNvPr id="6" name="內容版面配置區 5">
            <a:extLst>
              <a:ext uri="{FF2B5EF4-FFF2-40B4-BE49-F238E27FC236}">
                <a16:creationId xmlns:a16="http://schemas.microsoft.com/office/drawing/2014/main" id="{09AECE20-1036-0C03-22A9-CA002A789885}"/>
              </a:ext>
            </a:extLst>
          </p:cNvPr>
          <p:cNvPicPr>
            <a:picLocks noGrp="1" noChangeAspect="1"/>
          </p:cNvPicPr>
          <p:nvPr>
            <p:ph sz="half" idx="2"/>
          </p:nvPr>
        </p:nvPicPr>
        <p:blipFill>
          <a:blip r:embed="rId2"/>
          <a:stretch>
            <a:fillRect/>
          </a:stretch>
        </p:blipFill>
        <p:spPr>
          <a:xfrm>
            <a:off x="6172200" y="2575935"/>
            <a:ext cx="5181600" cy="2850718"/>
          </a:xfrm>
        </p:spPr>
      </p:pic>
    </p:spTree>
    <p:extLst>
      <p:ext uri="{BB962C8B-B14F-4D97-AF65-F5344CB8AC3E}">
        <p14:creationId xmlns:p14="http://schemas.microsoft.com/office/powerpoint/2010/main" val="3991371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31E0B3-EAE5-C283-1E43-0EB30BEEBEFB}"/>
              </a:ext>
            </a:extLst>
          </p:cNvPr>
          <p:cNvSpPr>
            <a:spLocks noGrp="1"/>
          </p:cNvSpPr>
          <p:nvPr>
            <p:ph type="title"/>
          </p:nvPr>
        </p:nvSpPr>
        <p:spPr/>
        <p:txBody>
          <a:bodyPr/>
          <a:lstStyle/>
          <a:p>
            <a:r>
              <a:rPr lang="en-US" altLang="zh-TW" dirty="0"/>
              <a:t>DO SUBMARINES SWIM? - FUNCTIONALISM</a:t>
            </a:r>
            <a:endParaRPr lang="zh-TW" altLang="en-US" dirty="0"/>
          </a:p>
        </p:txBody>
      </p:sp>
      <p:sp>
        <p:nvSpPr>
          <p:cNvPr id="3" name="內容版面配置區 2">
            <a:extLst>
              <a:ext uri="{FF2B5EF4-FFF2-40B4-BE49-F238E27FC236}">
                <a16:creationId xmlns:a16="http://schemas.microsoft.com/office/drawing/2014/main" id="{FD230EB9-E516-AD17-08EB-162F88B535D8}"/>
              </a:ext>
            </a:extLst>
          </p:cNvPr>
          <p:cNvSpPr>
            <a:spLocks noGrp="1"/>
          </p:cNvSpPr>
          <p:nvPr>
            <p:ph sz="half" idx="1"/>
          </p:nvPr>
        </p:nvSpPr>
        <p:spPr/>
        <p:txBody>
          <a:bodyPr>
            <a:normAutofit fontScale="85000" lnSpcReduction="10000"/>
          </a:bodyPr>
          <a:lstStyle/>
          <a:p>
            <a:r>
              <a:rPr lang="en-US" altLang="zh-TW" dirty="0"/>
              <a:t>Today many scientists argue that debates about how the mind interacts with the body (see opposite) are futile, and that the mind is simply the brain in action—the equivalent of software running on the hardware of the brain.</a:t>
            </a:r>
          </a:p>
          <a:p>
            <a:r>
              <a:rPr lang="en-US" altLang="zh-TW" dirty="0"/>
              <a:t>This approach, known as "functionalism," was summed up by Dutch computer scientist </a:t>
            </a:r>
            <a:r>
              <a:rPr lang="en-US" altLang="zh-TW" dirty="0" err="1"/>
              <a:t>Edsger</a:t>
            </a:r>
            <a:r>
              <a:rPr lang="en-US" altLang="zh-TW" dirty="0"/>
              <a:t> Dijkstra (1930-2002), who said, "The question of whether computers can think is like the question of whether submarines can swim.“</a:t>
            </a:r>
          </a:p>
        </p:txBody>
      </p:sp>
      <p:sp>
        <p:nvSpPr>
          <p:cNvPr id="4" name="內容版面配置區 3">
            <a:extLst>
              <a:ext uri="{FF2B5EF4-FFF2-40B4-BE49-F238E27FC236}">
                <a16:creationId xmlns:a16="http://schemas.microsoft.com/office/drawing/2014/main" id="{CA9934D4-7549-59EA-8A04-BB62D329E9A0}"/>
              </a:ext>
            </a:extLst>
          </p:cNvPr>
          <p:cNvSpPr>
            <a:spLocks noGrp="1"/>
          </p:cNvSpPr>
          <p:nvPr>
            <p:ph sz="half" idx="2"/>
          </p:nvPr>
        </p:nvSpPr>
        <p:spPr/>
        <p:txBody>
          <a:bodyPr>
            <a:normAutofit fontScale="85000" lnSpcReduction="10000"/>
          </a:bodyPr>
          <a:lstStyle/>
          <a:p>
            <a:r>
              <a:rPr lang="en-US" altLang="zh-TW" dirty="0"/>
              <a:t>In other words, whether or not we say that an Al can "think" or be "conscious" is simply a matter of linguistic convention, not one of scientific discovery.</a:t>
            </a:r>
          </a:p>
          <a:p>
            <a:r>
              <a:rPr lang="en-US" altLang="zh-TW" dirty="0"/>
              <a:t>Functionalists focus on what things do rather than what they are—and, they argue if we want to say that submarines "swim," then they swim.</a:t>
            </a:r>
            <a:endParaRPr lang="zh-TW" altLang="en-US" dirty="0"/>
          </a:p>
          <a:p>
            <a:endParaRPr lang="zh-TW" altLang="en-US" dirty="0"/>
          </a:p>
        </p:txBody>
      </p:sp>
    </p:spTree>
    <p:extLst>
      <p:ext uri="{BB962C8B-B14F-4D97-AF65-F5344CB8AC3E}">
        <p14:creationId xmlns:p14="http://schemas.microsoft.com/office/powerpoint/2010/main" val="106204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7A0D2A-A8DB-72DF-0D2F-584E5A5D04EF}"/>
              </a:ext>
            </a:extLst>
          </p:cNvPr>
          <p:cNvSpPr>
            <a:spLocks noGrp="1"/>
          </p:cNvSpPr>
          <p:nvPr>
            <p:ph type="title"/>
          </p:nvPr>
        </p:nvSpPr>
        <p:spPr/>
        <p:txBody>
          <a:bodyPr/>
          <a:lstStyle/>
          <a:p>
            <a:r>
              <a:rPr lang="en-US" altLang="zh-TW" dirty="0"/>
              <a:t>THE IMITATION GAME - THE TURING TEST</a:t>
            </a:r>
            <a:endParaRPr lang="zh-TW" altLang="en-US" dirty="0"/>
          </a:p>
        </p:txBody>
      </p:sp>
      <p:sp>
        <p:nvSpPr>
          <p:cNvPr id="3" name="內容版面配置區 2">
            <a:extLst>
              <a:ext uri="{FF2B5EF4-FFF2-40B4-BE49-F238E27FC236}">
                <a16:creationId xmlns:a16="http://schemas.microsoft.com/office/drawing/2014/main" id="{7FFE58E8-D4C6-A7EC-25D4-296F2025D154}"/>
              </a:ext>
            </a:extLst>
          </p:cNvPr>
          <p:cNvSpPr>
            <a:spLocks noGrp="1"/>
          </p:cNvSpPr>
          <p:nvPr>
            <p:ph sz="half" idx="1"/>
          </p:nvPr>
        </p:nvSpPr>
        <p:spPr/>
        <p:txBody>
          <a:bodyPr>
            <a:normAutofit/>
          </a:bodyPr>
          <a:lstStyle/>
          <a:p>
            <a:r>
              <a:rPr lang="en-US" altLang="zh-TW" dirty="0"/>
              <a:t>Alan Turing devised a test, now called the Turing test, that provides a means for judging whether or not a machine is intelligent.</a:t>
            </a:r>
          </a:p>
          <a:p>
            <a:r>
              <a:rPr lang="en-US" altLang="zh-TW" dirty="0"/>
              <a:t>In the Turing test, both a human and a computer are hidden behind a screen, and an examiner supplies them with mathematical problems to solve.</a:t>
            </a:r>
            <a:endParaRPr lang="zh-TW" altLang="en-US" dirty="0"/>
          </a:p>
        </p:txBody>
      </p:sp>
      <p:pic>
        <p:nvPicPr>
          <p:cNvPr id="6" name="內容版面配置區 5">
            <a:extLst>
              <a:ext uri="{FF2B5EF4-FFF2-40B4-BE49-F238E27FC236}">
                <a16:creationId xmlns:a16="http://schemas.microsoft.com/office/drawing/2014/main" id="{C950414A-C447-42F1-1CE9-8000AA3D774A}"/>
              </a:ext>
            </a:extLst>
          </p:cNvPr>
          <p:cNvPicPr>
            <a:picLocks noGrp="1" noChangeAspect="1"/>
          </p:cNvPicPr>
          <p:nvPr>
            <p:ph sz="half" idx="2"/>
          </p:nvPr>
        </p:nvPicPr>
        <p:blipFill>
          <a:blip r:embed="rId2"/>
          <a:stretch>
            <a:fillRect/>
          </a:stretch>
        </p:blipFill>
        <p:spPr>
          <a:xfrm>
            <a:off x="6172200" y="2205840"/>
            <a:ext cx="5181600" cy="3590908"/>
          </a:xfrm>
        </p:spPr>
      </p:pic>
    </p:spTree>
    <p:extLst>
      <p:ext uri="{BB962C8B-B14F-4D97-AF65-F5344CB8AC3E}">
        <p14:creationId xmlns:p14="http://schemas.microsoft.com/office/powerpoint/2010/main" val="2084212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2853D4-4F34-B9D8-85C1-177CBF9F4160}"/>
              </a:ext>
            </a:extLst>
          </p:cNvPr>
          <p:cNvSpPr>
            <a:spLocks noGrp="1"/>
          </p:cNvSpPr>
          <p:nvPr>
            <p:ph type="title"/>
          </p:nvPr>
        </p:nvSpPr>
        <p:spPr/>
        <p:txBody>
          <a:bodyPr/>
          <a:lstStyle/>
          <a:p>
            <a:r>
              <a:rPr lang="en-US" altLang="zh-TW" dirty="0"/>
              <a:t>INTELLIGENCE METRICS - INTELLIGENCE TESTS</a:t>
            </a:r>
            <a:endParaRPr lang="zh-TW" altLang="en-US" dirty="0"/>
          </a:p>
        </p:txBody>
      </p:sp>
      <p:sp>
        <p:nvSpPr>
          <p:cNvPr id="3" name="內容版面配置區 2">
            <a:extLst>
              <a:ext uri="{FF2B5EF4-FFF2-40B4-BE49-F238E27FC236}">
                <a16:creationId xmlns:a16="http://schemas.microsoft.com/office/drawing/2014/main" id="{108E5FE4-CCC7-6DAE-0D5B-2315BE2089B2}"/>
              </a:ext>
            </a:extLst>
          </p:cNvPr>
          <p:cNvSpPr>
            <a:spLocks noGrp="1"/>
          </p:cNvSpPr>
          <p:nvPr>
            <p:ph sz="half" idx="1"/>
          </p:nvPr>
        </p:nvSpPr>
        <p:spPr/>
        <p:txBody>
          <a:bodyPr>
            <a:normAutofit fontScale="92500"/>
          </a:bodyPr>
          <a:lstStyle/>
          <a:p>
            <a:r>
              <a:rPr lang="en-US" altLang="zh-TW" dirty="0"/>
              <a:t>The "coffee test" for Al robots asks if an Al robot placed into a random person's home could make a cup of coffee.</a:t>
            </a:r>
          </a:p>
          <a:p>
            <a:r>
              <a:rPr lang="en-US" altLang="zh-TW" dirty="0"/>
              <a:t>The "flatpack test" asks whether an Al robot could put together an item of furniture without help.</a:t>
            </a:r>
          </a:p>
          <a:p>
            <a:r>
              <a:rPr lang="en-US" altLang="zh-TW" dirty="0"/>
              <a:t>The "employment test" asks if a human-level Al robot could replace a human in a particular occupation.</a:t>
            </a:r>
            <a:endParaRPr lang="zh-TW" altLang="en-US" dirty="0"/>
          </a:p>
        </p:txBody>
      </p:sp>
      <p:pic>
        <p:nvPicPr>
          <p:cNvPr id="6" name="內容版面配置區 5">
            <a:extLst>
              <a:ext uri="{FF2B5EF4-FFF2-40B4-BE49-F238E27FC236}">
                <a16:creationId xmlns:a16="http://schemas.microsoft.com/office/drawing/2014/main" id="{0396BB73-A4E5-EA4F-51C5-1EFC550CA0C4}"/>
              </a:ext>
            </a:extLst>
          </p:cNvPr>
          <p:cNvPicPr>
            <a:picLocks noGrp="1" noChangeAspect="1"/>
          </p:cNvPicPr>
          <p:nvPr>
            <p:ph sz="half" idx="2"/>
          </p:nvPr>
        </p:nvPicPr>
        <p:blipFill>
          <a:blip r:embed="rId2"/>
          <a:stretch>
            <a:fillRect/>
          </a:stretch>
        </p:blipFill>
        <p:spPr>
          <a:xfrm>
            <a:off x="6867945" y="1825625"/>
            <a:ext cx="3790109" cy="4351338"/>
          </a:xfrm>
        </p:spPr>
      </p:pic>
    </p:spTree>
    <p:extLst>
      <p:ext uri="{BB962C8B-B14F-4D97-AF65-F5344CB8AC3E}">
        <p14:creationId xmlns:p14="http://schemas.microsoft.com/office/powerpoint/2010/main" val="2950751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816799-0923-8A99-951B-22B88AEB0E06}"/>
              </a:ext>
            </a:extLst>
          </p:cNvPr>
          <p:cNvSpPr>
            <a:spLocks noGrp="1"/>
          </p:cNvSpPr>
          <p:nvPr>
            <p:ph type="title"/>
          </p:nvPr>
        </p:nvSpPr>
        <p:spPr/>
        <p:txBody>
          <a:bodyPr/>
          <a:lstStyle/>
          <a:p>
            <a:r>
              <a:rPr lang="en-US" altLang="zh-TW" dirty="0"/>
              <a:t>MACHINES AND UNDERSTANDING - THE CHINESE ROOM EXPERIMENT</a:t>
            </a:r>
            <a:endParaRPr lang="zh-TW" altLang="en-US" dirty="0"/>
          </a:p>
        </p:txBody>
      </p:sp>
      <p:sp>
        <p:nvSpPr>
          <p:cNvPr id="3" name="內容版面配置區 2">
            <a:extLst>
              <a:ext uri="{FF2B5EF4-FFF2-40B4-BE49-F238E27FC236}">
                <a16:creationId xmlns:a16="http://schemas.microsoft.com/office/drawing/2014/main" id="{AD1CB96B-26DD-92E8-BF5B-9F1039838E23}"/>
              </a:ext>
            </a:extLst>
          </p:cNvPr>
          <p:cNvSpPr>
            <a:spLocks noGrp="1"/>
          </p:cNvSpPr>
          <p:nvPr>
            <p:ph sz="half" idx="1"/>
          </p:nvPr>
        </p:nvSpPr>
        <p:spPr/>
        <p:txBody>
          <a:bodyPr>
            <a:normAutofit fontScale="77500" lnSpcReduction="20000"/>
          </a:bodyPr>
          <a:lstStyle/>
          <a:p>
            <a:r>
              <a:rPr lang="en-US" altLang="zh-TW" dirty="0"/>
              <a:t>American philosopher John Searle (1932—) rebutted the idea that machines can think by arguing that while machines follow rules, they are incapable of understanding.</a:t>
            </a:r>
          </a:p>
          <a:p>
            <a:r>
              <a:rPr lang="en-US" altLang="zh-TW" dirty="0"/>
              <a:t>In what he called the "Chinese Room" thought experiment, Searle imagined a person in a room receiving questions written in Chinese. If the person had the appropriate rule book, they would be able to reply to the questions in writing, without actually understanding either the questions or the answers.</a:t>
            </a:r>
          </a:p>
          <a:p>
            <a:r>
              <a:rPr lang="en-US" altLang="zh-TW" dirty="0"/>
              <a:t>Searle argued that to say that a computer can think is similar to saying that the person in the example understands Chinese.</a:t>
            </a:r>
            <a:endParaRPr lang="zh-TW" altLang="en-US" dirty="0"/>
          </a:p>
        </p:txBody>
      </p:sp>
      <p:pic>
        <p:nvPicPr>
          <p:cNvPr id="6" name="內容版面配置區 5">
            <a:extLst>
              <a:ext uri="{FF2B5EF4-FFF2-40B4-BE49-F238E27FC236}">
                <a16:creationId xmlns:a16="http://schemas.microsoft.com/office/drawing/2014/main" id="{A318A5F7-0F2A-8F7F-32E9-F67B5AA75E38}"/>
              </a:ext>
            </a:extLst>
          </p:cNvPr>
          <p:cNvPicPr>
            <a:picLocks noGrp="1" noChangeAspect="1"/>
          </p:cNvPicPr>
          <p:nvPr>
            <p:ph sz="half" idx="2"/>
          </p:nvPr>
        </p:nvPicPr>
        <p:blipFill>
          <a:blip r:embed="rId2"/>
          <a:stretch>
            <a:fillRect/>
          </a:stretch>
        </p:blipFill>
        <p:spPr>
          <a:xfrm>
            <a:off x="6172200" y="2188143"/>
            <a:ext cx="5181600" cy="3626301"/>
          </a:xfrm>
        </p:spPr>
      </p:pic>
    </p:spTree>
    <p:extLst>
      <p:ext uri="{BB962C8B-B14F-4D97-AF65-F5344CB8AC3E}">
        <p14:creationId xmlns:p14="http://schemas.microsoft.com/office/powerpoint/2010/main" val="199900735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1324</Words>
  <Application>Microsoft Office PowerPoint</Application>
  <PresentationFormat>寬螢幕</PresentationFormat>
  <Paragraphs>56</Paragraphs>
  <Slides>14</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14</vt:i4>
      </vt:variant>
    </vt:vector>
  </HeadingPairs>
  <TitlesOfParts>
    <vt:vector size="19" baseType="lpstr">
      <vt:lpstr>標楷體</vt:lpstr>
      <vt:lpstr>Arial</vt:lpstr>
      <vt:lpstr>Calibri</vt:lpstr>
      <vt:lpstr>Calibri Light</vt:lpstr>
      <vt:lpstr>Office 佈景主題</vt:lpstr>
      <vt:lpstr>生成式AI技術與數位行銷人才養成班 人工智慧概論</vt:lpstr>
      <vt:lpstr>PHILOSOPHY OF ARTIFICIAL INTELLIGENCE</vt:lpstr>
      <vt:lpstr>HUMANLIKE Al - ARTIFICIAL GENERAL INTELLIGENCE</vt:lpstr>
      <vt:lpstr>THE POINT OF NO RETURN - THE TECHNOLOGICAL SINGULARITY</vt:lpstr>
      <vt:lpstr>WHERE IS CONSCIOUSNESS? - LEIBNIZ'S QUESTION</vt:lpstr>
      <vt:lpstr>DO SUBMARINES SWIM? - FUNCTIONALISM</vt:lpstr>
      <vt:lpstr>THE IMITATION GAME - THE TURING TEST</vt:lpstr>
      <vt:lpstr>INTELLIGENCE METRICS - INTELLIGENCE TESTS</vt:lpstr>
      <vt:lpstr>MACHINES AND UNDERSTANDING - THE CHINESE ROOM EXPERIMENT</vt:lpstr>
      <vt:lpstr>PHILOSOPHICAL ZOMBIES - HUMAN VS MACHINE INTELLIGENCE</vt:lpstr>
      <vt:lpstr>A NEW KIND OF PERSON - Al RIGHTS AND RESPONSIBILITIES</vt:lpstr>
      <vt:lpstr>REPLICATING THE MIND - MULTIPLE REALIZABILITY</vt:lpstr>
      <vt:lpstr>TRANSPARENT THINKING - OPENING THE BOX</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生成式AI技術與數位行銷人才養成班 人工智慧概論</dc:title>
  <dc:creator>謝欽旭</dc:creator>
  <cp:lastModifiedBy>謝欽旭</cp:lastModifiedBy>
  <cp:revision>25</cp:revision>
  <dcterms:created xsi:type="dcterms:W3CDTF">2025-04-17T13:19:43Z</dcterms:created>
  <dcterms:modified xsi:type="dcterms:W3CDTF">2025-05-09T06:53:45Z</dcterms:modified>
</cp:coreProperties>
</file>